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4" autoAdjust="0"/>
    <p:restoredTop sz="94660"/>
  </p:normalViewPr>
  <p:slideViewPr>
    <p:cSldViewPr snapToGrid="0">
      <p:cViewPr varScale="1">
        <p:scale>
          <a:sx n="99" d="100"/>
          <a:sy n="99" d="100"/>
        </p:scale>
        <p:origin x="72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F5196-8AA5-4443-BAE3-5928F0EB750E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FDB57-1E66-47D6-A1CA-F724767A65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856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FDB57-1E66-47D6-A1CA-F724767A65F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3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F629B-D231-A0D5-2F2B-565EFDA18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84CC2-7769-D92D-2ED9-3E507E8DC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4A701-72EA-CE8B-045F-777BE3A67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D086-41C3-45A3-9AA5-B506825A19E0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01E4A-980B-3D38-96A5-E4C7FAEE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52BD8-59C9-FF12-ACF2-3F16C526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8BEA9-F705-4A57-BACB-257FB724BE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354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48B65-5BD6-5088-9751-793350A91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1190EC-0320-08DC-BDA3-6C89A3575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8F6B3-D12B-0A94-728F-226F5025B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D086-41C3-45A3-9AA5-B506825A19E0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40779-2556-A502-8F6A-04673B07E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57D5-D541-FF79-719E-B9F95BE5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8BEA9-F705-4A57-BACB-257FB724BE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141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48605F-8E15-9151-46E5-1DF0829A25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B7351-F93D-68A5-B403-D95024C87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56311-57BF-F0E9-DABD-B69F8CCB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D086-41C3-45A3-9AA5-B506825A19E0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6BE71-41A8-EBD4-3C29-FADA0C0E3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FB9A2-273A-109C-52C0-0DC51505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8BEA9-F705-4A57-BACB-257FB724BE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356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FA9D6-2CBE-2084-746C-027689E1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B45BD-A4BB-E591-D03E-122C83D48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7219F-B391-612F-EBB1-6E3C1CA0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D086-41C3-45A3-9AA5-B506825A19E0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68D5E-3790-64E0-256A-D42DFC37E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AA80-BB23-3C87-A9F7-9827D026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8BEA9-F705-4A57-BACB-257FB724BE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581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4066D-85E2-0FF4-9DED-C96D0547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C97DA-EAAC-1F0F-0446-A4F480270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95AD0-4BAE-902A-6A3A-E1BAE0488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D086-41C3-45A3-9AA5-B506825A19E0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06B66-CEAA-99AF-BD2A-D117FC344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8AD54-92ED-C6FA-B381-7EDC8207C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8BEA9-F705-4A57-BACB-257FB724BE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383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92A26-B9D0-D7BD-C7B7-D5D9A67D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3C2B1-D686-1386-F147-3341F8B02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E726E-9156-FDA5-72F9-558145349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4F436-4BC2-2830-95C0-279028E72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D086-41C3-45A3-9AA5-B506825A19E0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E7EB9-C4A8-7D5C-AE8E-F882471C4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D4D3E-0C2A-2577-A99D-B4447FADE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8BEA9-F705-4A57-BACB-257FB724BE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95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F7C29-8DE5-ADD4-1833-39BE0DE72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E351A-ED67-BD52-94F7-81F348D6E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90209-DF08-325E-ED1C-9A9A8C32B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9826D-98E0-AC39-DCC7-3473C1F16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77727-83CA-B6B1-86F8-4B81F752EE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519017-8789-1D7C-7577-6B25379B4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D086-41C3-45A3-9AA5-B506825A19E0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F4664D-593E-A598-18B2-C68A1D82B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25DDD4-890B-2DF8-C03A-15FF7F77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8BEA9-F705-4A57-BACB-257FB724BE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898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E880D-71FE-117D-1B54-369D06CD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C11024-C9EE-07CB-2FAC-7CEBD575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D086-41C3-45A3-9AA5-B506825A19E0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34AC2-33FE-72E8-D97E-0F6631C9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47BC3-FD1B-FFA9-7D9D-2085D0365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8BEA9-F705-4A57-BACB-257FB724BE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306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8485A-05BE-C8CA-E919-58CAF9A3D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D086-41C3-45A3-9AA5-B506825A19E0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8505F-E044-410D-C96B-648AD385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64DA5-EFA5-97B7-F52A-E9D5A890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8BEA9-F705-4A57-BACB-257FB724BE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78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B78F8-95F9-1298-6148-3113D13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AE2AE-5662-9A83-B908-79D181CB1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019E5-0E38-29E2-4314-6D6047E1C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3FAEC-6440-DFF2-02F3-2508DD598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D086-41C3-45A3-9AA5-B506825A19E0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1B5C8-2B00-8499-BD8A-532E52A9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1FAED-87CD-FC7A-A62A-5F2B4CD0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8BEA9-F705-4A57-BACB-257FB724BE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536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5705-3181-088E-9AEA-8F2D4C7E6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6A9254-DAD4-11BA-DEC3-FAB4B39829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D2C7A-FD98-8D7B-3194-839A599D4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212CA-C0BD-5860-9FE1-F220B70F5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D086-41C3-45A3-9AA5-B506825A19E0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E22B9-184C-C074-234B-EB729D4E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1EB30-AB3A-717C-900A-2596A889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8BEA9-F705-4A57-BACB-257FB724BE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699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538E8-F7A2-4A24-D9C9-2280F198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EEBE8-922C-6E18-29E9-2FC7CE8AD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31DE3-86D7-A236-BBAD-84704FB81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A5D086-41C3-45A3-9AA5-B506825A19E0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FCE69-7D14-7827-90D1-91A3FE3DE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1EF47-A272-A80D-8F09-811DC5C64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48BEA9-F705-4A57-BACB-257FB724BE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36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oleObject" Target="../embeddings/oleObject2.bin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36CA15E-01B3-BE4D-EF9B-474AC260A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310257"/>
            <a:ext cx="3725333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5DFB3B-8727-6B8D-C88A-80EB39729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567" y="285750"/>
            <a:ext cx="3970867" cy="297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A52BA3-232E-63DD-6512-9CB70BCCC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635" y="3486151"/>
            <a:ext cx="3852333" cy="2889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54FC6-E05E-B369-936F-B153AED224E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381" r="18929"/>
          <a:stretch/>
        </p:blipFill>
        <p:spPr>
          <a:xfrm>
            <a:off x="8365068" y="3218935"/>
            <a:ext cx="3397250" cy="3302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07D4AD-6FA9-8AFF-9691-D58F17A3F8D7}"/>
                  </a:ext>
                </a:extLst>
              </p:cNvPr>
              <p:cNvSpPr txBox="1"/>
              <p:nvPr/>
            </p:nvSpPr>
            <p:spPr>
              <a:xfrm>
                <a:off x="8753524" y="609600"/>
                <a:ext cx="2245487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𝑆𝑐𝑎𝑙𝑒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07D4AD-6FA9-8AFF-9691-D58F17A3F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524" y="609600"/>
                <a:ext cx="2245487" cy="520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660CE49-5926-51B9-8A44-B8827C1B3F21}"/>
              </a:ext>
            </a:extLst>
          </p:cNvPr>
          <p:cNvSpPr txBox="1"/>
          <p:nvPr/>
        </p:nvSpPr>
        <p:spPr>
          <a:xfrm>
            <a:off x="8612697" y="1429406"/>
            <a:ext cx="3360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C=72.7mb/(4*pi*</a:t>
            </a:r>
            <a:r>
              <a:rPr lang="en-GB" dirty="0" err="1"/>
              <a:t>dW</a:t>
            </a:r>
            <a:r>
              <a:rPr lang="en-GB" dirty="0"/>
              <a:t>*</a:t>
            </a:r>
            <a:r>
              <a:rPr lang="en-GB" dirty="0" err="1"/>
              <a:t>RyTomEv</a:t>
            </a:r>
            <a:r>
              <a:rPr lang="en-GB" dirty="0"/>
              <a:t>),</a:t>
            </a:r>
          </a:p>
          <a:p>
            <a:r>
              <a:rPr lang="en-GB" dirty="0"/>
              <a:t>a = </a:t>
            </a:r>
            <a:r>
              <a:rPr lang="en-GB" sz="1800" b="0" i="0" dirty="0">
                <a:effectLst/>
                <a:latin typeface="Menlo"/>
              </a:rPr>
              <a:t>1.451meV</a:t>
            </a:r>
            <a:r>
              <a:rPr lang="en-GB" sz="1800" b="0" i="0" baseline="30000" dirty="0">
                <a:effectLst/>
                <a:latin typeface="Menlo"/>
              </a:rPr>
              <a:t>-</a:t>
            </a:r>
            <a:r>
              <a:rPr lang="en-GB" baseline="30000" dirty="0">
                <a:latin typeface="Menlo"/>
              </a:rPr>
              <a:t>1</a:t>
            </a:r>
            <a:endParaRPr lang="en-GB" sz="1800" b="0" i="0" baseline="30000" dirty="0">
              <a:effectLst/>
              <a:latin typeface="Menlo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FC1C49-5CDA-DC23-D236-D970D6F673CE}"/>
              </a:ext>
            </a:extLst>
          </p:cNvPr>
          <p:cNvSpPr txBox="1"/>
          <p:nvPr/>
        </p:nvSpPr>
        <p:spPr>
          <a:xfrm>
            <a:off x="9709392" y="2751693"/>
            <a:ext cx="672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meV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CC9271-041E-4A9A-7CBF-142CDA0D5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58" y="609600"/>
            <a:ext cx="3511146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1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EBBAEB-E5E9-7D91-9BE4-6FE6ACB7E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189" y="513031"/>
            <a:ext cx="6129821" cy="1083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43646-F1B2-501E-BA76-704367DB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979" y="796661"/>
            <a:ext cx="3475541" cy="516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381C46-B5B4-677A-E053-98158F72F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83" y="1712894"/>
            <a:ext cx="3594073" cy="160865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2751E87-45D9-AB2A-1E2D-9BC5F4F1DE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176054"/>
              </p:ext>
            </p:extLst>
          </p:nvPr>
        </p:nvGraphicFramePr>
        <p:xfrm>
          <a:off x="8528050" y="48863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2751E87-45D9-AB2A-1E2D-9BC5F4F1D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28050" y="48863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7CF93D0-3EB1-D733-EE3D-79FD07E004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506922"/>
              </p:ext>
            </p:extLst>
          </p:nvPr>
        </p:nvGraphicFramePr>
        <p:xfrm>
          <a:off x="6496050" y="32988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4120" imgH="177480" progId="Equation.DSMT4">
                  <p:embed/>
                </p:oleObj>
              </mc:Choice>
              <mc:Fallback>
                <p:oleObj name="Equation" r:id="rId7" imgW="114120" imgH="17748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7CF93D0-3EB1-D733-EE3D-79FD07E004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96050" y="32988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053646C-33FD-1ED3-3C66-D2EF0E2C61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8296" y="2171930"/>
            <a:ext cx="2730480" cy="203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88FE60-F7B9-BCE4-91E8-9B3E9164C44C}"/>
                  </a:ext>
                </a:extLst>
              </p:cNvPr>
              <p:cNvSpPr txBox="1"/>
              <p:nvPr/>
            </p:nvSpPr>
            <p:spPr>
              <a:xfrm>
                <a:off x="486611" y="2912753"/>
                <a:ext cx="11218777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𝑑𝐸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"</m:t>
                            </m:r>
                          </m:sup>
                        </m:sSup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𝑅𝑦</m:t>
                            </m:r>
                          </m:den>
                        </m:f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"</m:t>
                        </m:r>
                      </m:sup>
                    </m:sSup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2.818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−30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𝑚𝐵𝑎𝑟𝑛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∗1.36057∗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𝑚𝑒𝑉</m:t>
                            </m:r>
                          </m:e>
                        </m:d>
                      </m:den>
                    </m:f>
                  </m:oMath>
                </a14:m>
                <a:r>
                  <a:rPr lang="en-GB" dirty="0"/>
                  <a:t>=1.6997*10</a:t>
                </a:r>
                <a:r>
                  <a:rPr lang="en-GB" baseline="30000" dirty="0"/>
                  <a:t>-3</a:t>
                </a:r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"</m:t>
                        </m:r>
                      </m:sup>
                    </m:s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𝑚𝐵𝑎𝑟𝑛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𝑚𝑒𝑉</m:t>
                            </m:r>
                          </m:den>
                        </m:f>
                      </m:e>
                    </m:d>
                  </m:oMath>
                </a14:m>
                <a:endParaRPr lang="en-GB" baseline="30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88FE60-F7B9-BCE4-91E8-9B3E9164C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11" y="2912753"/>
                <a:ext cx="11218777" cy="563872"/>
              </a:xfrm>
              <a:prstGeom prst="rect">
                <a:avLst/>
              </a:prstGeom>
              <a:blipFill>
                <a:blip r:embed="rId9"/>
                <a:stretch>
                  <a:fillRect l="-54" b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A9AD3E-1411-FB2D-9ABF-9269C6561508}"/>
                  </a:ext>
                </a:extLst>
              </p:cNvPr>
              <p:cNvSpPr txBox="1"/>
              <p:nvPr/>
            </p:nvSpPr>
            <p:spPr>
              <a:xfrm>
                <a:off x="535486" y="2254757"/>
                <a:ext cx="35918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𝑅𝑦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/>
                      <m:t>13605.693</m:t>
                    </m:r>
                  </m:oMath>
                </a14:m>
                <a:r>
                  <a:rPr lang="en-GB" dirty="0"/>
                  <a:t>*meV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A9AD3E-1411-FB2D-9ABF-9269C6561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86" y="2254757"/>
                <a:ext cx="3591839" cy="276999"/>
              </a:xfrm>
              <a:prstGeom prst="rect">
                <a:avLst/>
              </a:prstGeom>
              <a:blipFill>
                <a:blip r:embed="rId10"/>
                <a:stretch>
                  <a:fillRect l="-3056" t="-26667" b="-5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81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5D8701-9A59-F66A-822E-B7928EA4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05" y="394973"/>
            <a:ext cx="3752610" cy="2985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4D5EB8-C6DF-E9B3-9A2E-DB776BCADABE}"/>
              </a:ext>
            </a:extLst>
          </p:cNvPr>
          <p:cNvSpPr txBox="1"/>
          <p:nvPr/>
        </p:nvSpPr>
        <p:spPr>
          <a:xfrm>
            <a:off x="609599" y="293511"/>
            <a:ext cx="577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2FA8A-4A23-D441-7D31-5F7D03291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899" y="319366"/>
            <a:ext cx="4080850" cy="30606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C71321-BF98-2045-A96E-DD9712E32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5" y="3571020"/>
            <a:ext cx="4080851" cy="30606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B242D4-581A-7DEE-BE1E-A459DD3BC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5067" y="3571020"/>
            <a:ext cx="3826933" cy="287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6F1E71-3306-3687-C556-1BF4C5818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071" y="3637716"/>
            <a:ext cx="3847659" cy="306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961C8-FAC3-0A66-A455-4A34C61A6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5D3E04-0B03-4F36-4692-AE76A6F51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91" y="446310"/>
            <a:ext cx="4011218" cy="31907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1FF745-91E8-67C9-7F91-0D6BC9086B0D}"/>
              </a:ext>
            </a:extLst>
          </p:cNvPr>
          <p:cNvSpPr txBox="1"/>
          <p:nvPr/>
        </p:nvSpPr>
        <p:spPr>
          <a:xfrm>
            <a:off x="609599" y="293511"/>
            <a:ext cx="577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GSGW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1EA15-A5BA-EB24-EB20-CD74C1780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59879"/>
            <a:ext cx="4080850" cy="30606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730BAD-7D58-F0BC-1681-4E2FB599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5" y="3571020"/>
            <a:ext cx="4080851" cy="30606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269BFC-1CF2-D053-5351-D676324BC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5067" y="3571020"/>
            <a:ext cx="3826933" cy="287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978444-03C3-A30C-ED76-DD9875895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92" y="3637051"/>
            <a:ext cx="4011217" cy="319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79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EDD37E-9FB7-7BEE-1591-30058E38C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28" y="386514"/>
            <a:ext cx="4373599" cy="3181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0178D1-0597-34AF-BB7A-7BD643E7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176" y="327864"/>
            <a:ext cx="4375087" cy="32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242E98-FAB2-F484-D992-7CFBE40FA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05" y="3902102"/>
            <a:ext cx="3363500" cy="25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5354FE-F70F-ABB2-8E31-75DFD8BE1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289" y="3902102"/>
            <a:ext cx="3363500" cy="25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3CE27-E135-AAB8-9147-C5A741160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173" y="3902102"/>
            <a:ext cx="3363500" cy="2520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BE6137-C0D3-BE11-40FD-CA26EC8C8B13}"/>
              </a:ext>
            </a:extLst>
          </p:cNvPr>
          <p:cNvCxnSpPr>
            <a:cxnSpLocks/>
          </p:cNvCxnSpPr>
          <p:nvPr/>
        </p:nvCxnSpPr>
        <p:spPr>
          <a:xfrm flipV="1">
            <a:off x="1749287" y="2636520"/>
            <a:ext cx="574813" cy="24443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1B9BFB-A8CF-6807-1BD2-008BE620E4A4}"/>
              </a:ext>
            </a:extLst>
          </p:cNvPr>
          <p:cNvCxnSpPr>
            <a:cxnSpLocks/>
          </p:cNvCxnSpPr>
          <p:nvPr/>
        </p:nvCxnSpPr>
        <p:spPr>
          <a:xfrm flipH="1" flipV="1">
            <a:off x="2440788" y="2377440"/>
            <a:ext cx="4258399" cy="18516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C054386-5A80-D094-32BE-093733F58190}"/>
              </a:ext>
            </a:extLst>
          </p:cNvPr>
          <p:cNvSpPr txBox="1"/>
          <p:nvPr/>
        </p:nvSpPr>
        <p:spPr>
          <a:xfrm>
            <a:off x="316089" y="143198"/>
            <a:ext cx="577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LDA spaghetti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12F25-708D-D22F-9D93-D97C03B17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9337" y="512530"/>
            <a:ext cx="3363500" cy="2814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5EF315-B90C-B4A5-6F22-6F88913649D1}"/>
              </a:ext>
            </a:extLst>
          </p:cNvPr>
          <p:cNvSpPr txBox="1"/>
          <p:nvPr/>
        </p:nvSpPr>
        <p:spPr>
          <a:xfrm>
            <a:off x="9245600" y="3371850"/>
            <a:ext cx="2514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Linear spin wave theory</a:t>
            </a:r>
          </a:p>
          <a:p>
            <a:r>
              <a:rPr lang="en-GB" dirty="0"/>
              <a:t>fitting</a:t>
            </a:r>
          </a:p>
        </p:txBody>
      </p:sp>
    </p:spTree>
    <p:extLst>
      <p:ext uri="{BB962C8B-B14F-4D97-AF65-F5344CB8AC3E}">
        <p14:creationId xmlns:p14="http://schemas.microsoft.com/office/powerpoint/2010/main" val="1578278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2A21B-052A-058B-EF35-0CD8AA9C8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F7E3CA-16CD-59FE-3F33-4A7EAD0C7A05}"/>
              </a:ext>
            </a:extLst>
          </p:cNvPr>
          <p:cNvSpPr txBox="1"/>
          <p:nvPr/>
        </p:nvSpPr>
        <p:spPr>
          <a:xfrm>
            <a:off x="316089" y="143198"/>
            <a:ext cx="577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GSGW spaghetti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E3F33-5EEB-3C03-7529-A4BF61E05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" y="674336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02F69-B364-94B0-D38C-2B671EF92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864" y="67433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74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7AE46-76A4-79D1-2690-F811AD4D0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42344"/>
            <a:ext cx="6998606" cy="5106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0B62A9-9274-495C-5BC6-200010A4D07F}"/>
              </a:ext>
            </a:extLst>
          </p:cNvPr>
          <p:cNvSpPr txBox="1"/>
          <p:nvPr/>
        </p:nvSpPr>
        <p:spPr>
          <a:xfrm>
            <a:off x="431800" y="444500"/>
            <a:ext cx="104901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Amplitude of symmetrised and non- symmetrised SW with and without Magnetic form-factor corrections</a:t>
            </a:r>
          </a:p>
          <a:p>
            <a:r>
              <a:rPr lang="en-GB" dirty="0"/>
              <a:t>Black line – symmetrised with correction</a:t>
            </a:r>
          </a:p>
          <a:p>
            <a:r>
              <a:rPr lang="en-GB" dirty="0"/>
              <a:t>Red line – non-symmetrised</a:t>
            </a:r>
          </a:p>
          <a:p>
            <a:r>
              <a:rPr lang="en-GB" dirty="0"/>
              <a:t>Blue line – symmetrised without correction.</a:t>
            </a:r>
          </a:p>
        </p:txBody>
      </p:sp>
    </p:spTree>
    <p:extLst>
      <p:ext uri="{BB962C8B-B14F-4D97-AF65-F5344CB8AC3E}">
        <p14:creationId xmlns:p14="http://schemas.microsoft.com/office/powerpoint/2010/main" val="950007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82A00E-0F6F-6ADA-1686-416CC14A8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" y="2369489"/>
            <a:ext cx="4825201" cy="4393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EC9B5-62CE-7895-CF35-C0BEE2F96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245" y="2369489"/>
            <a:ext cx="4908615" cy="4469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D71B7C-47E1-11E4-3255-A45FCE29B9BA}"/>
              </a:ext>
            </a:extLst>
          </p:cNvPr>
          <p:cNvSpPr txBox="1"/>
          <p:nvPr/>
        </p:nvSpPr>
        <p:spPr>
          <a:xfrm>
            <a:off x="1176793" y="1971923"/>
            <a:ext cx="1149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Fit with J0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3E1C61-9967-6A8B-9F0D-D5E17C1A2128}"/>
              </a:ext>
            </a:extLst>
          </p:cNvPr>
          <p:cNvSpPr txBox="1"/>
          <p:nvPr/>
        </p:nvSpPr>
        <p:spPr>
          <a:xfrm>
            <a:off x="8451375" y="1898854"/>
            <a:ext cx="25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Fit with J0+J2+J4 (J6==0)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EC98D9-FC16-C855-C756-6C66F71CC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038" y="190831"/>
            <a:ext cx="3677655" cy="23853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7BCF82-243A-6217-AB20-6A3B6CB22290}"/>
              </a:ext>
            </a:extLst>
          </p:cNvPr>
          <p:cNvSpPr txBox="1"/>
          <p:nvPr/>
        </p:nvSpPr>
        <p:spPr>
          <a:xfrm>
            <a:off x="513567" y="338203"/>
            <a:ext cx="2450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Fitting </a:t>
            </a:r>
            <a:r>
              <a:rPr lang="en-GB"/>
              <a:t>with form-factor</a:t>
            </a:r>
          </a:p>
        </p:txBody>
      </p:sp>
    </p:spTree>
    <p:extLst>
      <p:ext uri="{BB962C8B-B14F-4D97-AF65-F5344CB8AC3E}">
        <p14:creationId xmlns:p14="http://schemas.microsoft.com/office/powerpoint/2010/main" val="2628199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6400</TotalTime>
  <Words>103</Words>
  <Application>Microsoft Office PowerPoint</Application>
  <PresentationFormat>Widescreen</PresentationFormat>
  <Paragraphs>20</Paragraphs>
  <Slides>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Cambria Math</vt:lpstr>
      <vt:lpstr>Menlo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Buts, Alex (STFC,RAL,ISIS)</dc:creator>
  <cp:lastModifiedBy>Buts, Alex (STFC,RAL,ISIS)</cp:lastModifiedBy>
  <cp:revision>25</cp:revision>
  <dcterms:created xsi:type="dcterms:W3CDTF">2025-07-08T11:01:33Z</dcterms:created>
  <dcterms:modified xsi:type="dcterms:W3CDTF">2026-01-06T17:06:00Z</dcterms:modified>
</cp:coreProperties>
</file>